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jp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4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https://picture-search.skywork.ai/aippt/image/sheet/5b80969d4b5709ad5086c8844dadce2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1" descr="/var/folders/1y/yzhkrds14j1gm67qjvlds8tm7vvy2b/T/icon-bg-aqjyn5lu5-176776000269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4400" y="2000250"/>
            <a:ext cx="914400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914400" y="2305050"/>
            <a:ext cx="313628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914400" y="3028950"/>
            <a:ext cx="718840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180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Premier DMC for CIS Countries &amp; Turkey</a:t>
            </a:r>
            <a:endParaRPr lang="en-US" sz="2700" dirty="0"/>
          </a:p>
        </p:txBody>
      </p:sp>
      <p:sp>
        <p:nvSpPr>
          <p:cNvPr id="8" name="Text 4"/>
          <p:cNvSpPr/>
          <p:nvPr/>
        </p:nvSpPr>
        <p:spPr>
          <a:xfrm>
            <a:off x="914400" y="3638550"/>
            <a:ext cx="58614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6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Pioneering Journeys. Unmatched Expertise. Shared Success.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914400" y="4362450"/>
            <a:ext cx="2846636" cy="495300"/>
          </a:xfrm>
          <a:prstGeom prst="roundRect">
            <a:avLst>
              <a:gd name="adj" fmla="val 15385"/>
            </a:avLst>
          </a:prstGeom>
          <a:solidFill>
            <a:srgbClr val="FFFFFF">
              <a:alpha val="2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1143000" y="4476750"/>
            <a:ext cx="24372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B2B &amp; Partner Presentation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914400" y="6134100"/>
            <a:ext cx="8290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July 2025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9145042" y="6172200"/>
            <a:ext cx="17088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www.dooktravels.com</a:t>
            </a:r>
            <a:endParaRPr lang="en-US" sz="1200" dirty="0"/>
          </a:p>
        </p:txBody>
      </p:sp>
      <p:pic>
        <p:nvPicPr>
          <p:cNvPr id="13" name="Image 2" descr="/var/folders/1y/yzhkrds14j1gm67qjvlds8tm7vvy2b/T/icon-icon-a4wk57fk5-17677600036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700" y="6200775"/>
            <a:ext cx="95250" cy="152400"/>
          </a:xfrm>
          <a:prstGeom prst="rect">
            <a:avLst/>
          </a:prstGeom>
        </p:spPr>
      </p:pic>
      <p:pic>
        <p:nvPicPr>
          <p:cNvPr id="14" name="Image 3" descr="/var/folders/1y/yzhkrds14j1gm67qjvlds8tm7vvy2b/T/icon-icon-80gjhvxa1-176776000366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250" y="6200775"/>
            <a:ext cx="13335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762000"/>
            <a:ext cx="457200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609600"/>
            <a:ext cx="732882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Legacy of Trust &amp; Success in Numbers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2365248" y="1295400"/>
            <a:ext cx="746150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numbers don't just tell a story—they prove our commitment to delivering exceptional travel experiences and building lasting partnerships.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09600" y="2133600"/>
            <a:ext cx="2011561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7" name="Image 0" descr="/var/folders/1y/yzhkrds14j1gm67qjvlds8tm7vvy2b/T/icon-icon-nd3fislly-176776003358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1068" y="2495550"/>
            <a:ext cx="428625" cy="3429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11820" y="2971800"/>
            <a:ext cx="231763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500,000+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997992" y="3505200"/>
            <a:ext cx="12346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Happy Travelers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849761" y="2133600"/>
            <a:ext cx="2011710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1" name="Image 1" descr="/var/folders/1y/yzhkrds14j1gm67qjvlds8tm7vvy2b/T/icon-icon-5wt9qvnee-176776003363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229" y="2381250"/>
            <a:ext cx="428625" cy="3429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953494" y="2857500"/>
            <a:ext cx="189445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10,000+</a:t>
            </a:r>
            <a:endParaRPr lang="en-US" sz="3600" dirty="0"/>
          </a:p>
        </p:txBody>
      </p:sp>
      <p:sp>
        <p:nvSpPr>
          <p:cNvPr id="13" name="Text 9"/>
          <p:cNvSpPr/>
          <p:nvPr/>
        </p:nvSpPr>
        <p:spPr>
          <a:xfrm>
            <a:off x="3062816" y="3390900"/>
            <a:ext cx="158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 Agent Partners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090071" y="2133600"/>
            <a:ext cx="2011710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5" name="Image 2" descr="/var/folders/1y/yzhkrds14j1gm67qjvlds8tm7vvy2b/T/icon-icon-p2m6tu1vh-176776003367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64" y="2381250"/>
            <a:ext cx="257175" cy="3429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511701" y="2857500"/>
            <a:ext cx="128529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</a:t>
            </a:r>
            <a:endParaRPr lang="en-US" sz="3600" dirty="0"/>
          </a:p>
        </p:txBody>
      </p:sp>
      <p:sp>
        <p:nvSpPr>
          <p:cNvPr id="17" name="Text 12"/>
          <p:cNvSpPr/>
          <p:nvPr/>
        </p:nvSpPr>
        <p:spPr>
          <a:xfrm>
            <a:off x="5303126" y="3390900"/>
            <a:ext cx="158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Corporate Clients Served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7330380" y="2133600"/>
            <a:ext cx="2011710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9" name="Image 3" descr="/var/folders/1y/yzhkrds14j1gm67qjvlds8tm7vvy2b/T/icon-icon-cuokgv8p6-176776003371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142" y="2381250"/>
            <a:ext cx="300038" cy="3429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772251" y="2857500"/>
            <a:ext cx="12406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250+</a:t>
            </a:r>
            <a:endParaRPr lang="en-US" sz="3600" dirty="0"/>
          </a:p>
        </p:txBody>
      </p:sp>
      <p:sp>
        <p:nvSpPr>
          <p:cNvPr id="21" name="Text 15"/>
          <p:cNvSpPr/>
          <p:nvPr/>
        </p:nvSpPr>
        <p:spPr>
          <a:xfrm>
            <a:off x="7543435" y="3390900"/>
            <a:ext cx="158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Professionals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9570690" y="2133600"/>
            <a:ext cx="2011561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3" name="Image 4" descr="/var/folders/1y/yzhkrds14j1gm67qjvlds8tm7vvy2b/T/icon-icon-o1y6184z5-176776003374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6452" y="2381250"/>
            <a:ext cx="300038" cy="3429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0189964" y="2857500"/>
            <a:ext cx="85031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14+</a:t>
            </a:r>
            <a:endParaRPr lang="en-US" sz="3600" dirty="0"/>
          </a:p>
        </p:txBody>
      </p:sp>
      <p:sp>
        <p:nvSpPr>
          <p:cNvPr id="25" name="Text 18"/>
          <p:cNvSpPr/>
          <p:nvPr/>
        </p:nvSpPr>
        <p:spPr>
          <a:xfrm>
            <a:off x="9783747" y="3390900"/>
            <a:ext cx="158544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Years of Market Leadership</a:t>
            </a:r>
            <a:endParaRPr lang="en-US" sz="1200" dirty="0"/>
          </a:p>
        </p:txBody>
      </p:sp>
      <p:sp>
        <p:nvSpPr>
          <p:cNvPr id="26" name="Text 19"/>
          <p:cNvSpPr/>
          <p:nvPr/>
        </p:nvSpPr>
        <p:spPr>
          <a:xfrm>
            <a:off x="1828800" y="4381500"/>
            <a:ext cx="8534400" cy="1295400"/>
          </a:xfrm>
          <a:prstGeom prst="roundRect">
            <a:avLst>
              <a:gd name="adj" fmla="val 5882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Shape 20"/>
          <p:cNvSpPr/>
          <p:nvPr/>
        </p:nvSpPr>
        <p:spPr>
          <a:xfrm>
            <a:off x="1828800" y="4400550"/>
            <a:ext cx="8534400" cy="0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</p:sp>
      <p:sp>
        <p:nvSpPr>
          <p:cNvPr id="28" name="Text 21"/>
          <p:cNvSpPr/>
          <p:nvPr/>
        </p:nvSpPr>
        <p:spPr>
          <a:xfrm>
            <a:off x="2278163" y="4648200"/>
            <a:ext cx="7934224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These numbers represent more than just statistics—they represent thousands of successful journeys, meaningful partnerships, and a legacy of trust built on years of expertise in the CIS region. </a:t>
            </a:r>
            <a:endParaRPr lang="en-US" sz="1500" dirty="0"/>
          </a:p>
        </p:txBody>
      </p:sp>
      <p:pic>
        <p:nvPicPr>
          <p:cNvPr id="29" name="Image 5" descr="/var/folders/1y/yzhkrds14j1gm67qjvlds8tm7vvy2b/T/icon-icon-1ijnbrqnp-176776003384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062" y="4686300"/>
            <a:ext cx="166688" cy="190500"/>
          </a:xfrm>
          <a:prstGeom prst="rect">
            <a:avLst/>
          </a:prstGeom>
        </p:spPr>
      </p:pic>
      <p:pic>
        <p:nvPicPr>
          <p:cNvPr id="30" name="Image 6" descr="/var/folders/1y/yzhkrds14j1gm67qjvlds8tm7vvy2b/T/icon-icon-3jioxy5ja-176776003388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240" y="5219700"/>
            <a:ext cx="166688" cy="19050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11613356" y="6400800"/>
            <a:ext cx="3675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10/12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71723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762000"/>
            <a:ext cx="457200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609600"/>
            <a:ext cx="451254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Let's Partner for Success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9600" y="1371600"/>
            <a:ext cx="11192256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Succeed When Our Partners Succeed. Join forces with Dook Travels for mutual growth and unforgettable travel experiences.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09600" y="2371725"/>
            <a:ext cx="3454301" cy="3581400"/>
          </a:xfrm>
          <a:prstGeom prst="roundRect">
            <a:avLst>
              <a:gd name="adj" fmla="val 2206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609600" y="2390775"/>
            <a:ext cx="3454301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955750" y="2638425"/>
            <a:ext cx="762000" cy="762000"/>
          </a:xfrm>
          <a:prstGeom prst="roundRect">
            <a:avLst>
              <a:gd name="adj" fmla="val 12498750"/>
            </a:avLst>
          </a:prstGeom>
          <a:solidFill>
            <a:srgbClr val="F8F9FA"/>
          </a:solidFill>
          <a:ln w="19050">
            <a:solidFill>
              <a:srgbClr val="E6394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9" name="Image 0" descr="/var/folders/1y/yzhkrds14j1gm67qjvlds8tm7vvy2b/T/icon-icon-n64otqtcc-176776003666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2438" y="2847975"/>
            <a:ext cx="428625" cy="34290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08229" y="3629025"/>
            <a:ext cx="305704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 Agents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808229" y="4086225"/>
            <a:ext cx="3057043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exclusive network to unlock the most comprehensive CIS &amp; Turkey product portfolio and drive your business growth.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808229" y="5229225"/>
            <a:ext cx="305704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Network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368701" y="2371725"/>
            <a:ext cx="3454450" cy="3581400"/>
          </a:xfrm>
          <a:prstGeom prst="roundRect">
            <a:avLst>
              <a:gd name="adj" fmla="val 2206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4368701" y="2390775"/>
            <a:ext cx="345445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714851" y="2638425"/>
            <a:ext cx="762000" cy="762000"/>
          </a:xfrm>
          <a:prstGeom prst="roundRect">
            <a:avLst>
              <a:gd name="adj" fmla="val 12498750"/>
            </a:avLst>
          </a:prstGeom>
          <a:solidFill>
            <a:srgbClr val="F8F9FA"/>
          </a:solidFill>
          <a:ln w="19050">
            <a:solidFill>
              <a:srgbClr val="E6394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6" name="Image 1" descr="/var/folders/1y/yzhkrds14j1gm67qjvlds8tm7vvy2b/T/icon-icon-05gqxkg2e-176776003670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264" y="2847975"/>
            <a:ext cx="257175" cy="34290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4567328" y="3629025"/>
            <a:ext cx="305719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Corporates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4567328" y="4086225"/>
            <a:ext cx="305719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 us to design your next unforgettable incentive trip, conference, or company offsite.</a:t>
            </a: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4567328" y="5000625"/>
            <a:ext cx="305719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Your Event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8127950" y="2371725"/>
            <a:ext cx="3454301" cy="3581400"/>
          </a:xfrm>
          <a:prstGeom prst="roundRect">
            <a:avLst>
              <a:gd name="adj" fmla="val 2206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7"/>
          <p:cNvSpPr/>
          <p:nvPr/>
        </p:nvSpPr>
        <p:spPr>
          <a:xfrm>
            <a:off x="8127950" y="2390775"/>
            <a:ext cx="3454301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9474101" y="2638425"/>
            <a:ext cx="762000" cy="762000"/>
          </a:xfrm>
          <a:prstGeom prst="roundRect">
            <a:avLst>
              <a:gd name="adj" fmla="val 12498750"/>
            </a:avLst>
          </a:prstGeom>
          <a:solidFill>
            <a:srgbClr val="F8F9FA"/>
          </a:solidFill>
          <a:ln w="19050">
            <a:solidFill>
              <a:srgbClr val="E6394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3" name="Image 2" descr="/var/folders/1y/yzhkrds14j1gm67qjvlds8tm7vvy2b/T/icon-icon-gt4sayfqd-176776003674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788" y="2847975"/>
            <a:ext cx="428625" cy="342900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8326579" y="3629025"/>
            <a:ext cx="305704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Travelers</a:t>
            </a:r>
            <a:endParaRPr lang="en-US" sz="1800" dirty="0"/>
          </a:p>
        </p:txBody>
      </p:sp>
      <p:sp>
        <p:nvSpPr>
          <p:cNvPr id="25" name="Text 20"/>
          <p:cNvSpPr/>
          <p:nvPr/>
        </p:nvSpPr>
        <p:spPr>
          <a:xfrm>
            <a:off x="8326579" y="4086225"/>
            <a:ext cx="305704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your next adventure with the confidence that you are traveling with the region's most trusted experts.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8326579" y="5000625"/>
            <a:ext cx="305704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Your Adventure</a:t>
            </a:r>
            <a:endParaRPr lang="en-US" sz="1200" dirty="0"/>
          </a:p>
        </p:txBody>
      </p:sp>
      <p:sp>
        <p:nvSpPr>
          <p:cNvPr id="27" name="Text 22"/>
          <p:cNvSpPr/>
          <p:nvPr/>
        </p:nvSpPr>
        <p:spPr>
          <a:xfrm>
            <a:off x="3937759" y="6334125"/>
            <a:ext cx="77203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partners@dooktravels.com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|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www.dooktravels.com</a:t>
            </a:r>
            <a:endParaRPr lang="en-US" sz="1200" dirty="0"/>
          </a:p>
        </p:txBody>
      </p:sp>
      <p:pic>
        <p:nvPicPr>
          <p:cNvPr id="28" name="Image 3" descr="/var/folders/1y/yzhkrds14j1gm67qjvlds8tm7vvy2b/T/icon-icon-wab2hqkjd-176776003684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848" y="6362700"/>
            <a:ext cx="152400" cy="152400"/>
          </a:xfrm>
          <a:prstGeom prst="rect">
            <a:avLst/>
          </a:prstGeom>
        </p:spPr>
      </p:pic>
      <p:pic>
        <p:nvPicPr>
          <p:cNvPr id="29" name="Image 4" descr="/var/folders/1y/yzhkrds14j1gm67qjvlds8tm7vvy2b/T/icon-icon-hpyrx10us-176776003687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159" y="6362700"/>
            <a:ext cx="152400" cy="152400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11656219" y="6715125"/>
            <a:ext cx="3225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11/12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7429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762000"/>
            <a:ext cx="457200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609600"/>
            <a:ext cx="343792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&amp; Connect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9600" y="1371600"/>
            <a:ext cx="1119225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interest in Dook Travels. We look forward to connecting with you and discussing how we can work together to create exceptional travel experiences.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09600" y="2209800"/>
            <a:ext cx="5334000" cy="1104900"/>
          </a:xfrm>
          <a:prstGeom prst="roundRect">
            <a:avLst>
              <a:gd name="adj" fmla="val 6897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623888" y="2209800"/>
            <a:ext cx="0" cy="110490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8" name="Image 0" descr="/var/folders/1y/yzhkrds14j1gm67qjvlds8tm7vvy2b/T/icon-icon-hzcago4m2-176776003954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2438400"/>
            <a:ext cx="228600" cy="3048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209675" y="2457450"/>
            <a:ext cx="8622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209675" y="2819400"/>
            <a:ext cx="45954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www.dooktravels.com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09600" y="3543300"/>
            <a:ext cx="5334000" cy="1371600"/>
          </a:xfrm>
          <a:prstGeom prst="roundRect">
            <a:avLst>
              <a:gd name="adj" fmla="val 5556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623888" y="3543300"/>
            <a:ext cx="0" cy="137160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3" name="Image 1" descr="/var/folders/1y/yzhkrds14j1gm67qjvlds8tm7vvy2b/T/icon-icon-ja4tk7a5k-176776003959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3771900"/>
            <a:ext cx="228600" cy="3048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209675" y="3790950"/>
            <a:ext cx="9080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Us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1476375" y="4152900"/>
            <a:ext cx="43233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Partnerships &amp; MICE: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partners@dooktravels.com</a:t>
            </a:r>
            <a:endParaRPr lang="en-US" sz="1200" dirty="0"/>
          </a:p>
        </p:txBody>
      </p:sp>
      <p:pic>
        <p:nvPicPr>
          <p:cNvPr id="16" name="Image 2" descr="/var/folders/1y/yzhkrds14j1gm67qjvlds8tm7vvy2b/T/icon-icon-j1tcrj1um-176776003965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4191000"/>
            <a:ext cx="190500" cy="1524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438275" y="4457700"/>
            <a:ext cx="43622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General Inquiries: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info@dooktravels.com</a:t>
            </a:r>
            <a:endParaRPr lang="en-US" sz="1200" dirty="0"/>
          </a:p>
        </p:txBody>
      </p:sp>
      <p:pic>
        <p:nvPicPr>
          <p:cNvPr id="18" name="Image 3" descr="/var/folders/1y/yzhkrds14j1gm67qjvlds8tm7vvy2b/T/icon-icon-9l7zvn9ko-176776003973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4495800"/>
            <a:ext cx="152400" cy="1524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09600" y="5143500"/>
            <a:ext cx="5334000" cy="1104900"/>
          </a:xfrm>
          <a:prstGeom prst="roundRect">
            <a:avLst>
              <a:gd name="adj" fmla="val 6897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4"/>
          <p:cNvSpPr/>
          <p:nvPr/>
        </p:nvSpPr>
        <p:spPr>
          <a:xfrm>
            <a:off x="623888" y="5143500"/>
            <a:ext cx="0" cy="110490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21" name="Image 4" descr="/var/folders/1y/yzhkrds14j1gm67qjvlds8tm7vvy2b/T/icon-icon-n6w4v7yl0-176776003976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75" y="5372100"/>
            <a:ext cx="228600" cy="3048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209675" y="5391150"/>
            <a:ext cx="6814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Phone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1209675" y="5753100"/>
            <a:ext cx="45954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[Your Primary Contact Number]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6248400" y="2209800"/>
            <a:ext cx="5334000" cy="1714500"/>
          </a:xfrm>
          <a:prstGeom prst="roundRect">
            <a:avLst>
              <a:gd name="adj" fmla="val 4444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18"/>
          <p:cNvSpPr/>
          <p:nvPr/>
        </p:nvSpPr>
        <p:spPr>
          <a:xfrm>
            <a:off x="6477000" y="2438400"/>
            <a:ext cx="49743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 Our Journey</a:t>
            </a:r>
            <a:endParaRPr lang="en-US" sz="1500" dirty="0"/>
          </a:p>
        </p:txBody>
      </p:sp>
      <p:pic>
        <p:nvPicPr>
          <p:cNvPr id="26" name="Image 5" descr="/var/folders/1y/yzhkrds14j1gm67qjvlds8tm7vvy2b/T/icon-icon-tz8d6q32d-176776003980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361" y="2876550"/>
            <a:ext cx="214313" cy="3429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458370" y="3314700"/>
            <a:ext cx="7824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</a:t>
            </a:r>
            <a:endParaRPr lang="en-US" sz="1200" dirty="0"/>
          </a:p>
        </p:txBody>
      </p:sp>
      <p:pic>
        <p:nvPicPr>
          <p:cNvPr id="28" name="Image 6" descr="/var/folders/1y/yzhkrds14j1gm67qjvlds8tm7vvy2b/T/icon-icon-sa7nht3p5-176776003984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330" y="2876550"/>
            <a:ext cx="300038" cy="34290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7431200" y="3314700"/>
            <a:ext cx="8224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Instagram</a:t>
            </a:r>
            <a:endParaRPr lang="en-US" sz="1200" dirty="0"/>
          </a:p>
        </p:txBody>
      </p:sp>
      <p:sp>
        <p:nvSpPr>
          <p:cNvPr id="30" name="Text 21"/>
          <p:cNvSpPr/>
          <p:nvPr/>
        </p:nvSpPr>
        <p:spPr>
          <a:xfrm>
            <a:off x="6248400" y="4152900"/>
            <a:ext cx="5334000" cy="2286000"/>
          </a:xfrm>
          <a:prstGeom prst="roundRect">
            <a:avLst>
              <a:gd name="adj" fmla="val 3333"/>
            </a:avLst>
          </a:prstGeom>
          <a:solidFill>
            <a:srgbClr val="DC262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2"/>
          <p:cNvSpPr/>
          <p:nvPr/>
        </p:nvSpPr>
        <p:spPr>
          <a:xfrm>
            <a:off x="6477000" y="4381500"/>
            <a:ext cx="497433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to Partner with the Best?</a:t>
            </a:r>
            <a:endParaRPr lang="en-US" sz="1800" dirty="0"/>
          </a:p>
        </p:txBody>
      </p:sp>
      <p:sp>
        <p:nvSpPr>
          <p:cNvPr id="32" name="Text 23"/>
          <p:cNvSpPr/>
          <p:nvPr/>
        </p:nvSpPr>
        <p:spPr>
          <a:xfrm>
            <a:off x="6477000" y="4800600"/>
            <a:ext cx="497433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exclusive network or request a quote for your next business travel program.</a:t>
            </a:r>
            <a:endParaRPr lang="en-US" sz="1200" dirty="0"/>
          </a:p>
        </p:txBody>
      </p:sp>
      <p:sp>
        <p:nvSpPr>
          <p:cNvPr id="33" name="Text 24"/>
          <p:cNvSpPr/>
          <p:nvPr/>
        </p:nvSpPr>
        <p:spPr>
          <a:xfrm>
            <a:off x="6686550" y="5410200"/>
            <a:ext cx="227342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Unparalleled expertise in CIS &amp; Turkey</a:t>
            </a:r>
            <a:endParaRPr lang="en-US" sz="1050" dirty="0"/>
          </a:p>
        </p:txBody>
      </p:sp>
      <p:pic>
        <p:nvPicPr>
          <p:cNvPr id="34" name="Image 7" descr="/var/folders/1y/yzhkrds14j1gm67qjvlds8tm7vvy2b/T/icon-icon-6qv6g0ix7-176776003990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5438775"/>
            <a:ext cx="133350" cy="1333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9124950" y="5410200"/>
            <a:ext cx="227342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First-mover advantage since 2010</a:t>
            </a:r>
            <a:endParaRPr lang="en-US" sz="1050" dirty="0"/>
          </a:p>
        </p:txBody>
      </p:sp>
      <p:pic>
        <p:nvPicPr>
          <p:cNvPr id="36" name="Image 8" descr="/var/folders/1y/yzhkrds14j1gm67qjvlds8tm7vvy2b/T/icon-icon-hvtj7l7h7-176776003997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5438775"/>
            <a:ext cx="133350" cy="133350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6686550" y="5905500"/>
            <a:ext cx="227342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Indian-centric solutions</a:t>
            </a:r>
            <a:endParaRPr lang="en-US" sz="1050" dirty="0"/>
          </a:p>
        </p:txBody>
      </p:sp>
      <p:pic>
        <p:nvPicPr>
          <p:cNvPr id="38" name="Image 9" descr="/var/folders/1y/yzhkrds14j1gm67qjvlds8tm7vvy2b/T/icon-icon-pf9hufgi9-176776004004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5934075"/>
            <a:ext cx="133350" cy="133350"/>
          </a:xfrm>
          <a:prstGeom prst="rect">
            <a:avLst/>
          </a:prstGeom>
        </p:spPr>
      </p:pic>
      <p:sp>
        <p:nvSpPr>
          <p:cNvPr id="39" name="Text 27"/>
          <p:cNvSpPr/>
          <p:nvPr/>
        </p:nvSpPr>
        <p:spPr>
          <a:xfrm>
            <a:off x="9124950" y="5905500"/>
            <a:ext cx="227342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on-ground infrastructure</a:t>
            </a:r>
            <a:endParaRPr lang="en-US" sz="1050" dirty="0"/>
          </a:p>
        </p:txBody>
      </p:sp>
      <p:pic>
        <p:nvPicPr>
          <p:cNvPr id="40" name="Image 10" descr="/var/folders/1y/yzhkrds14j1gm67qjvlds8tm7vvy2b/T/icon-icon-b7ybkn3n7-176776004012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15400" y="5934075"/>
            <a:ext cx="133350" cy="133350"/>
          </a:xfrm>
          <a:prstGeom prst="rect">
            <a:avLst/>
          </a:prstGeom>
        </p:spPr>
      </p:pic>
      <p:sp>
        <p:nvSpPr>
          <p:cNvPr id="41" name="Text 28"/>
          <p:cNvSpPr/>
          <p:nvPr/>
        </p:nvSpPr>
        <p:spPr>
          <a:xfrm>
            <a:off x="11623179" y="6972300"/>
            <a:ext cx="3572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12/12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762000"/>
            <a:ext cx="457200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609600"/>
            <a:ext cx="685276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About Dook Travels: The CIS Pioneers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9600" y="1295400"/>
            <a:ext cx="11192256" cy="928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didn't just enter the market—we created it. Since 2010, Dook Travels has been the trailblazer introducing CIS destinations like Uzbekistan and Russia to the Indian &amp; South Asian market. Our journey has been defined by innovation, trust, and a commitment to providing unparalleled travel experiences.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09600" y="2528888"/>
            <a:ext cx="3505200" cy="1638300"/>
          </a:xfrm>
          <a:prstGeom prst="roundRect">
            <a:avLst>
              <a:gd name="adj" fmla="val 4651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628650" y="2528888"/>
            <a:ext cx="0" cy="16383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0" descr="/var/folders/1y/yzhkrds14j1gm67qjvlds8tm7vvy2b/T/icon-icon-ozk9pz3ew-176776000659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2776538"/>
            <a:ext cx="357188" cy="28575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347788" y="2776538"/>
            <a:ext cx="97168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Lakh+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76300" y="3252788"/>
            <a:ext cx="307009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Happy travelers have explored with us, experiencing the magic of the CIS region.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343400" y="2528888"/>
            <a:ext cx="3505200" cy="1638300"/>
          </a:xfrm>
          <a:prstGeom prst="roundRect">
            <a:avLst>
              <a:gd name="adj" fmla="val 4651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4362450" y="2528888"/>
            <a:ext cx="0" cy="16383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3" name="Image 1" descr="/var/folders/1y/yzhkrds14j1gm67qjvlds8tm7vvy2b/T/icon-icon-dlv3arvna-176776000665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2776538"/>
            <a:ext cx="357188" cy="28575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081588" y="2776538"/>
            <a:ext cx="94730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10,000+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4610100" y="3252788"/>
            <a:ext cx="30700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 agents trust Dook Travels to deliver exceptional value and service.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8077200" y="2528888"/>
            <a:ext cx="3505200" cy="1638300"/>
          </a:xfrm>
          <a:prstGeom prst="roundRect">
            <a:avLst>
              <a:gd name="adj" fmla="val 4651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3"/>
          <p:cNvSpPr/>
          <p:nvPr/>
        </p:nvSpPr>
        <p:spPr>
          <a:xfrm>
            <a:off x="8096250" y="2528888"/>
            <a:ext cx="0" cy="16383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8" name="Image 2" descr="/var/folders/1y/yzhkrds14j1gm67qjvlds8tm7vvy2b/T/icon-icon-aezjnftk0-176776000669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0" y="2776538"/>
            <a:ext cx="214313" cy="28575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672513" y="2776538"/>
            <a:ext cx="64272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</a:t>
            </a:r>
            <a:endParaRPr lang="en-US" sz="1800" dirty="0"/>
          </a:p>
        </p:txBody>
      </p:sp>
      <p:sp>
        <p:nvSpPr>
          <p:cNvPr id="20" name="Text 15"/>
          <p:cNvSpPr/>
          <p:nvPr/>
        </p:nvSpPr>
        <p:spPr>
          <a:xfrm>
            <a:off x="8343900" y="3252788"/>
            <a:ext cx="307009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Corporate clients rely on us for their incentive tours and business travel needs.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609600" y="4471988"/>
            <a:ext cx="10972800" cy="1533525"/>
          </a:xfrm>
          <a:prstGeom prst="roundRect">
            <a:avLst>
              <a:gd name="adj" fmla="val 4969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17"/>
          <p:cNvSpPr/>
          <p:nvPr/>
        </p:nvSpPr>
        <p:spPr>
          <a:xfrm>
            <a:off x="609600" y="4491038"/>
            <a:ext cx="109728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1143000" y="4738688"/>
            <a:ext cx="104150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Mission</a:t>
            </a:r>
            <a:endParaRPr lang="en-US" sz="1800" dirty="0"/>
          </a:p>
        </p:txBody>
      </p:sp>
      <p:pic>
        <p:nvPicPr>
          <p:cNvPr id="24" name="Image 3" descr="/var/folders/1y/yzhkrds14j1gm67qjvlds8tm7vvy2b/T/icon-icon-gzwyinul8-176776000676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67263"/>
            <a:ext cx="228600" cy="22860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838200" y="5157788"/>
            <a:ext cx="1072591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provide unparalleled value, seamless execution, and authentic travel experiences across our specialized destinations.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11678096" y="6400800"/>
            <a:ext cx="3138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2/12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762000"/>
            <a:ext cx="457200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609600"/>
            <a:ext cx="661443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Journey of Innovation &amp; Growth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9600" y="1295400"/>
            <a:ext cx="1119225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humble beginnings to becoming the undisputed leader in CIS &amp; Turkey tourism, Dook Travels has evolved through decades of innovation, expansion, and technological advancement.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09600" y="2971800"/>
            <a:ext cx="10972800" cy="381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905000" y="2590800"/>
            <a:ext cx="152400" cy="152400"/>
          </a:xfrm>
          <a:prstGeom prst="roundRect">
            <a:avLst>
              <a:gd name="adj" fmla="val 600000"/>
            </a:avLst>
          </a:prstGeom>
          <a:solidFill>
            <a:srgbClr val="E63946"/>
          </a:solidFill>
          <a:ln w="28575">
            <a:solidFill>
              <a:srgbClr val="FFFFFF"/>
            </a:solidFill>
          </a:ln>
          <a:effectLst>
            <a:outerShdw sx="100000" sy="100000" kx="0" ky="0" algn="bl" rotWithShape="0" blurRad="101600" dist="50800" dir="16200000">
              <a:srgbClr val="e63946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620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7620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0" name="Image 0" descr="/var/folders/1y/yzhkrds14j1gm67qjvlds8tm7vvy2b/T/icon-icon-g3s97ktds-176776000968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0" y="3248025"/>
            <a:ext cx="342900" cy="34290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941070" y="3762375"/>
            <a:ext cx="20802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2010-2011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70788" y="410527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Beginning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70788" y="4524375"/>
            <a:ext cx="2020824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Pioneered group tours to Uzbekistan &amp; Russia, opening a new frontier for Indian travelers.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648200" y="2590800"/>
            <a:ext cx="152400" cy="152400"/>
          </a:xfrm>
          <a:prstGeom prst="roundRect">
            <a:avLst>
              <a:gd name="adj" fmla="val 600000"/>
            </a:avLst>
          </a:prstGeom>
          <a:solidFill>
            <a:srgbClr val="E63946"/>
          </a:solidFill>
          <a:ln w="28575">
            <a:solidFill>
              <a:srgbClr val="FFFFFF"/>
            </a:solidFill>
          </a:ln>
          <a:effectLst>
            <a:outerShdw sx="100000" sy="100000" kx="0" ky="0" algn="bl" rotWithShape="0" blurRad="101600" dist="50800" dir="16200000">
              <a:srgbClr val="e63946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35052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35052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7" name="Image 1" descr="/var/folders/1y/yzhkrds14j1gm67qjvlds8tm7vvy2b/T/icon-icon-2d8066c72-176776000973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3248025"/>
            <a:ext cx="342900" cy="34290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3684270" y="3762375"/>
            <a:ext cx="20802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2012-2016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3713988" y="410527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Expansion</a:t>
            </a:r>
            <a:endParaRPr lang="en-US" sz="1350" dirty="0"/>
          </a:p>
        </p:txBody>
      </p:sp>
      <p:sp>
        <p:nvSpPr>
          <p:cNvPr id="20" name="Text 16"/>
          <p:cNvSpPr/>
          <p:nvPr/>
        </p:nvSpPr>
        <p:spPr>
          <a:xfrm>
            <a:off x="3713988" y="4524375"/>
            <a:ext cx="2020824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Systematically expanded our footprint across the CIS, adding Kazakhstan, Georgia, Armenia, and Azerbaijan.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7391400" y="2590800"/>
            <a:ext cx="152400" cy="152400"/>
          </a:xfrm>
          <a:prstGeom prst="roundRect">
            <a:avLst>
              <a:gd name="adj" fmla="val 600000"/>
            </a:avLst>
          </a:prstGeom>
          <a:solidFill>
            <a:srgbClr val="E63946"/>
          </a:solidFill>
          <a:ln w="28575">
            <a:solidFill>
              <a:srgbClr val="FFFFFF"/>
            </a:solidFill>
          </a:ln>
          <a:effectLst>
            <a:outerShdw sx="100000" sy="100000" kx="0" ky="0" algn="bl" rotWithShape="0" blurRad="101600" dist="50800" dir="16200000">
              <a:srgbClr val="e63946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18"/>
          <p:cNvSpPr/>
          <p:nvPr/>
        </p:nvSpPr>
        <p:spPr>
          <a:xfrm>
            <a:off x="62484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Shape 19"/>
          <p:cNvSpPr/>
          <p:nvPr/>
        </p:nvSpPr>
        <p:spPr>
          <a:xfrm>
            <a:off x="62484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24" name="Image 2" descr="/var/folders/1y/yzhkrds14j1gm67qjvlds8tm7vvy2b/T/icon-icon-yyqjuq2of-176776000977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719" y="3248025"/>
            <a:ext cx="385763" cy="34290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6427470" y="3762375"/>
            <a:ext cx="20802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2017-2020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6457188" y="410527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Diversification</a:t>
            </a:r>
            <a:endParaRPr lang="en-US" sz="1350" dirty="0"/>
          </a:p>
        </p:txBody>
      </p:sp>
      <p:sp>
        <p:nvSpPr>
          <p:cNvPr id="27" name="Text 22"/>
          <p:cNvSpPr/>
          <p:nvPr/>
        </p:nvSpPr>
        <p:spPr>
          <a:xfrm>
            <a:off x="6457188" y="4524375"/>
            <a:ext cx="2020824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Strengthened our MICE &amp; Corporate travel division, becoming the go-to expert for large-scale incentive tours.</a:t>
            </a:r>
            <a:endParaRPr lang="en-US" sz="1200" dirty="0"/>
          </a:p>
        </p:txBody>
      </p:sp>
      <p:sp>
        <p:nvSpPr>
          <p:cNvPr id="28" name="Text 23"/>
          <p:cNvSpPr/>
          <p:nvPr/>
        </p:nvSpPr>
        <p:spPr>
          <a:xfrm>
            <a:off x="10134600" y="2590800"/>
            <a:ext cx="152400" cy="152400"/>
          </a:xfrm>
          <a:prstGeom prst="roundRect">
            <a:avLst>
              <a:gd name="adj" fmla="val 600000"/>
            </a:avLst>
          </a:prstGeom>
          <a:solidFill>
            <a:srgbClr val="E63946"/>
          </a:solidFill>
          <a:ln w="28575">
            <a:solidFill>
              <a:srgbClr val="FFFFFF"/>
            </a:solidFill>
          </a:ln>
          <a:effectLst>
            <a:outerShdw sx="100000" sy="100000" kx="0" ky="0" algn="bl" rotWithShape="0" blurRad="101600" dist="50800" dir="16200000">
              <a:srgbClr val="e63946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Text 24"/>
          <p:cNvSpPr/>
          <p:nvPr/>
        </p:nvSpPr>
        <p:spPr>
          <a:xfrm>
            <a:off x="89916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Shape 25"/>
          <p:cNvSpPr/>
          <p:nvPr/>
        </p:nvSpPr>
        <p:spPr>
          <a:xfrm>
            <a:off x="89916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31" name="Image 3" descr="/var/folders/1y/yzhkrds14j1gm67qjvlds8tm7vvy2b/T/icon-icon-shi0twjxc-176776000980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50" y="3248025"/>
            <a:ext cx="342900" cy="342900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9200388" y="376237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2023 &amp; Beyond</a:t>
            </a:r>
            <a:endParaRPr lang="en-US" sz="1500" dirty="0"/>
          </a:p>
        </p:txBody>
      </p:sp>
      <p:sp>
        <p:nvSpPr>
          <p:cNvPr id="33" name="Text 27"/>
          <p:cNvSpPr/>
          <p:nvPr/>
        </p:nvSpPr>
        <p:spPr>
          <a:xfrm>
            <a:off x="9200388" y="4105275"/>
            <a:ext cx="20208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&amp; New Horizons</a:t>
            </a:r>
            <a:endParaRPr lang="en-US" sz="1350" dirty="0"/>
          </a:p>
        </p:txBody>
      </p:sp>
      <p:sp>
        <p:nvSpPr>
          <p:cNvPr id="34" name="Text 28"/>
          <p:cNvSpPr/>
          <p:nvPr/>
        </p:nvSpPr>
        <p:spPr>
          <a:xfrm>
            <a:off x="9200388" y="4524375"/>
            <a:ext cx="202082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Launched our state-of-the-art B2B booking portal and expanded our portfolio to include Turkey and key Eastern European destinations.</a:t>
            </a:r>
            <a:endParaRPr lang="en-US" sz="1200" dirty="0"/>
          </a:p>
        </p:txBody>
      </p:sp>
      <p:sp>
        <p:nvSpPr>
          <p:cNvPr id="35" name="Text 29"/>
          <p:cNvSpPr/>
          <p:nvPr/>
        </p:nvSpPr>
        <p:spPr>
          <a:xfrm>
            <a:off x="11680180" y="6400800"/>
            <a:ext cx="3115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3/12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762000"/>
            <a:ext cx="457200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609600"/>
            <a:ext cx="658437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Dook Advantage: Why We Lead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9600" y="1295400"/>
            <a:ext cx="11192256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 establishes its market leadership through four key pillars that deliver superior value and exceptional service to our partners and clients.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09600" y="2219325"/>
            <a:ext cx="5334000" cy="1476375"/>
          </a:xfrm>
          <a:prstGeom prst="roundRect">
            <a:avLst>
              <a:gd name="adj" fmla="val 5161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609600" y="2233613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38200" y="2476500"/>
            <a:ext cx="590550" cy="647700"/>
          </a:xfrm>
          <a:prstGeom prst="roundRect">
            <a:avLst>
              <a:gd name="adj" fmla="val 16127419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9" name="Image 0" descr="/var/folders/1y/yzhkrds14j1gm67qjvlds8tm7vvy2b/T/icon-icon-8mozhlgv4-176776001287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647950"/>
            <a:ext cx="285750" cy="28575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581150" y="2476500"/>
            <a:ext cx="421652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Pioneering Expertise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581150" y="2857500"/>
            <a:ext cx="421652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14+ years of specialized, on-the-ground experience in a region others are just discovering.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248400" y="2219325"/>
            <a:ext cx="5334000" cy="1476375"/>
          </a:xfrm>
          <a:prstGeom prst="roundRect">
            <a:avLst>
              <a:gd name="adj" fmla="val 5161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6248400" y="2233613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77000" y="2476500"/>
            <a:ext cx="519113" cy="647700"/>
          </a:xfrm>
          <a:prstGeom prst="roundRect">
            <a:avLst>
              <a:gd name="adj" fmla="val 18346771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5" name="Image 1" descr="/var/folders/1y/yzhkrds14j1gm67qjvlds8tm7vvy2b/T/icon-icon-qw8kwb8au-176776001293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647950"/>
            <a:ext cx="214313" cy="28575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148513" y="2476500"/>
            <a:ext cx="428939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On-Ground Infrastructure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7148513" y="2857500"/>
            <a:ext cx="428939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Fully-owned offices, transport fleets, and even our own Indian restaurants in key destinations.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09600" y="4000500"/>
            <a:ext cx="5334000" cy="1704975"/>
          </a:xfrm>
          <a:prstGeom prst="roundRect">
            <a:avLst>
              <a:gd name="adj" fmla="val 4469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Shape 15"/>
          <p:cNvSpPr/>
          <p:nvPr/>
        </p:nvSpPr>
        <p:spPr>
          <a:xfrm>
            <a:off x="609600" y="4014788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838200" y="4257675"/>
            <a:ext cx="519113" cy="647700"/>
          </a:xfrm>
          <a:prstGeom prst="roundRect">
            <a:avLst>
              <a:gd name="adj" fmla="val 18346771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1" name="Image 2" descr="/var/folders/1y/yzhkrds14j1gm67qjvlds8tm7vvy2b/T/icon-icon-p266yuopb-176776001297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429125"/>
            <a:ext cx="214313" cy="28575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1509713" y="4257675"/>
            <a:ext cx="428939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Indian-Centric Solutions</a:t>
            </a:r>
            <a:endParaRPr lang="en-US" sz="1800" dirty="0"/>
          </a:p>
        </p:txBody>
      </p:sp>
      <p:sp>
        <p:nvSpPr>
          <p:cNvPr id="23" name="Text 18"/>
          <p:cNvSpPr/>
          <p:nvPr/>
        </p:nvSpPr>
        <p:spPr>
          <a:xfrm>
            <a:off x="1509713" y="4638675"/>
            <a:ext cx="428939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understanding of the needs of the Indian traveler—from cuisine to comfort—and deliver solutions no one else can.</a:t>
            </a:r>
            <a:endParaRPr lang="en-US" sz="1200" dirty="0"/>
          </a:p>
        </p:txBody>
      </p:sp>
      <p:sp>
        <p:nvSpPr>
          <p:cNvPr id="24" name="Text 19"/>
          <p:cNvSpPr/>
          <p:nvPr/>
        </p:nvSpPr>
        <p:spPr>
          <a:xfrm>
            <a:off x="6248400" y="4000500"/>
            <a:ext cx="5334000" cy="1704975"/>
          </a:xfrm>
          <a:prstGeom prst="roundRect">
            <a:avLst>
              <a:gd name="adj" fmla="val 4469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0"/>
          <p:cNvSpPr/>
          <p:nvPr/>
        </p:nvSpPr>
        <p:spPr>
          <a:xfrm>
            <a:off x="6248400" y="4014788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sp>
        <p:nvSpPr>
          <p:cNvPr id="26" name="Text 21"/>
          <p:cNvSpPr/>
          <p:nvPr/>
        </p:nvSpPr>
        <p:spPr>
          <a:xfrm>
            <a:off x="6477000" y="4257675"/>
            <a:ext cx="590550" cy="647700"/>
          </a:xfrm>
          <a:prstGeom prst="roundRect">
            <a:avLst>
              <a:gd name="adj" fmla="val 16127419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7" name="Image 3" descr="/var/folders/1y/yzhkrds14j1gm67qjvlds8tm7vvy2b/T/icon-icon-d9n58yzvz-176776001300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429125"/>
            <a:ext cx="285750" cy="28575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219950" y="4257675"/>
            <a:ext cx="421652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Service Ecosystem</a:t>
            </a:r>
            <a:endParaRPr lang="en-US" sz="1800" dirty="0"/>
          </a:p>
        </p:txBody>
      </p:sp>
      <p:sp>
        <p:nvSpPr>
          <p:cNvPr id="29" name="Text 23"/>
          <p:cNvSpPr/>
          <p:nvPr/>
        </p:nvSpPr>
        <p:spPr>
          <a:xfrm>
            <a:off x="7219950" y="4638675"/>
            <a:ext cx="421652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single, reliable partner for everything: FIT, Group Tours, MICE, Visas, and more.</a:t>
            </a:r>
            <a:endParaRPr lang="en-US" sz="1200" dirty="0"/>
          </a:p>
        </p:txBody>
      </p:sp>
      <p:sp>
        <p:nvSpPr>
          <p:cNvPr id="30" name="Text 24"/>
          <p:cNvSpPr/>
          <p:nvPr/>
        </p:nvSpPr>
        <p:spPr>
          <a:xfrm>
            <a:off x="11661279" y="6400800"/>
            <a:ext cx="3323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4/12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81248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762000"/>
            <a:ext cx="457200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609600"/>
            <a:ext cx="753512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Unmatched Expertise in the CIS &amp; Turkey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9600" y="1295400"/>
            <a:ext cx="11192256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Destination mastery is in our DNA. For over a decade, we've been pioneering journeys across the CIS and Turkey, developing specialized knowledge and innovative approaches that set us apart.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09600" y="2219325"/>
            <a:ext cx="5372100" cy="1714500"/>
          </a:xfrm>
          <a:prstGeom prst="roundRect">
            <a:avLst>
              <a:gd name="adj" fmla="val 444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628650" y="2219325"/>
            <a:ext cx="0" cy="17145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0" descr="/var/folders/1y/yzhkrds14j1gm67qjvlds8tm7vvy2b/T/icon-icon-qlw25yz2v-176776001587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38400"/>
            <a:ext cx="171450" cy="228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123950" y="2409825"/>
            <a:ext cx="236071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Innovation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38200" y="2828925"/>
            <a:ext cx="505206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constantly "invent" new travel circuits and experiences, moving beyond standard itineraries to offer authentic, memorable journeys that showcase the unique aspects of each destination.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09600" y="4124325"/>
            <a:ext cx="5372100" cy="1714500"/>
          </a:xfrm>
          <a:prstGeom prst="roundRect">
            <a:avLst>
              <a:gd name="adj" fmla="val 444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628650" y="4124325"/>
            <a:ext cx="0" cy="17145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3" name="Image 1" descr="/var/folders/1y/yzhkrds14j1gm67qjvlds8tm7vvy2b/T/icon-icon-q3p46138k-176776001592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43400"/>
            <a:ext cx="228600" cy="2286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181100" y="4314825"/>
            <a:ext cx="226477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Logistical Prowess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838200" y="4733925"/>
            <a:ext cx="505206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specialize in complex, multi-country tours, ensuring a seamless and hassle-free experience for groups and FITs alike. Our expertise lies in coordinating elaborate itineraries across borders with precision.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09600" y="6029325"/>
            <a:ext cx="5372100" cy="1485900"/>
          </a:xfrm>
          <a:prstGeom prst="roundRect">
            <a:avLst>
              <a:gd name="adj" fmla="val 5128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3"/>
          <p:cNvSpPr/>
          <p:nvPr/>
        </p:nvSpPr>
        <p:spPr>
          <a:xfrm>
            <a:off x="628650" y="6029325"/>
            <a:ext cx="0" cy="14859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8" name="Image 2" descr="/var/folders/1y/yzhkrds14j1gm67qjvlds8tm7vvy2b/T/icon-icon-gpuvubbxu-176776001596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248400"/>
            <a:ext cx="257175" cy="2286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209675" y="6219825"/>
            <a:ext cx="281354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Local Knowledge</a:t>
            </a:r>
            <a:endParaRPr lang="en-US" sz="1800" dirty="0"/>
          </a:p>
        </p:txBody>
      </p:sp>
      <p:sp>
        <p:nvSpPr>
          <p:cNvPr id="20" name="Text 15"/>
          <p:cNvSpPr/>
          <p:nvPr/>
        </p:nvSpPr>
        <p:spPr>
          <a:xfrm>
            <a:off x="838200" y="6638925"/>
            <a:ext cx="505206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teams possess intimate knowledge of the culture, logistics, and hidden gems of every destination we operate in. This allows us to provide authentic experiences that others miss.</a:t>
            </a:r>
            <a:endParaRPr lang="en-US" sz="1200" dirty="0"/>
          </a:p>
        </p:txBody>
      </p:sp>
      <p:pic>
        <p:nvPicPr>
          <p:cNvPr id="21" name="Image 3" descr="https://picture-search.skywork.ai/aippt/image/sheet/750562dc633564e178440be2947f77ba.jp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3581102"/>
            <a:ext cx="5372100" cy="222929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210300" y="5810399"/>
            <a:ext cx="5372100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17"/>
          <p:cNvSpPr/>
          <p:nvPr/>
        </p:nvSpPr>
        <p:spPr>
          <a:xfrm>
            <a:off x="6234303" y="5886599"/>
            <a:ext cx="532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Registan Square, Samarkand - One of our many mastered destinations</a:t>
            </a:r>
            <a:endParaRPr lang="en-US" sz="1050" dirty="0"/>
          </a:p>
        </p:txBody>
      </p:sp>
      <p:sp>
        <p:nvSpPr>
          <p:cNvPr id="24" name="Text 18"/>
          <p:cNvSpPr/>
          <p:nvPr/>
        </p:nvSpPr>
        <p:spPr>
          <a:xfrm>
            <a:off x="11680031" y="7667625"/>
            <a:ext cx="3117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5/12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762000"/>
            <a:ext cx="457200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609600"/>
            <a:ext cx="1037357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On-Ground Infrastructure: Your Assurance of Quality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9600" y="1219200"/>
            <a:ext cx="11192256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We're not just present—we're invested. Dook Travels has established robust on-the-ground infrastructure to ensure seamless execution of every travel program in the CIS region.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09600" y="2143125"/>
            <a:ext cx="3505200" cy="2819400"/>
          </a:xfrm>
          <a:prstGeom prst="roundRect">
            <a:avLst>
              <a:gd name="adj" fmla="val 270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628650" y="2143125"/>
            <a:ext cx="0" cy="28194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76300" y="2371725"/>
            <a:ext cx="514350" cy="647700"/>
          </a:xfrm>
          <a:prstGeom prst="roundRect">
            <a:avLst>
              <a:gd name="adj" fmla="val 18516667"/>
            </a:avLst>
          </a:prstGeom>
          <a:solidFill>
            <a:srgbClr val="F8F9FA"/>
          </a:solidFill>
          <a:ln w="19050">
            <a:solidFill>
              <a:srgbClr val="E6394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9" name="Image 0" descr="/var/folders/1y/yzhkrds14j1gm67qjvlds8tm7vvy2b/T/icon-icon-8cc1n29cp-176776001879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0" y="2543175"/>
            <a:ext cx="171450" cy="30480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504950" y="2543175"/>
            <a:ext cx="220906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Physical Presence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876300" y="3171825"/>
            <a:ext cx="307009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Fully-staffed offices in 9+ countries across the CIS region, including: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876300" y="3781425"/>
            <a:ext cx="3070098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Uzbekistan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Kazakhstan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Georgia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Azerbaijan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876300" y="4505325"/>
            <a:ext cx="30700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real-time, on-the-ground support.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343400" y="2143125"/>
            <a:ext cx="3505200" cy="2819400"/>
          </a:xfrm>
          <a:prstGeom prst="roundRect">
            <a:avLst>
              <a:gd name="adj" fmla="val 270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4362450" y="2143125"/>
            <a:ext cx="0" cy="28194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610100" y="2371725"/>
            <a:ext cx="542925" cy="647700"/>
          </a:xfrm>
          <a:prstGeom prst="roundRect">
            <a:avLst>
              <a:gd name="adj" fmla="val 17542105"/>
            </a:avLst>
          </a:prstGeom>
          <a:solidFill>
            <a:srgbClr val="F8F9FA"/>
          </a:solidFill>
          <a:ln w="19050">
            <a:solidFill>
              <a:srgbClr val="E6394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7" name="Image 1" descr="/var/folders/1y/yzhkrds14j1gm67qjvlds8tm7vvy2b/T/icon-icon-lmsb6exww-176776001884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2543175"/>
            <a:ext cx="200025" cy="30480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5267325" y="2543175"/>
            <a:ext cx="230591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 Restaurants</a:t>
            </a:r>
            <a:endParaRPr lang="en-US" sz="1800" dirty="0"/>
          </a:p>
        </p:txBody>
      </p:sp>
      <p:sp>
        <p:nvSpPr>
          <p:cNvPr id="19" name="Text 15"/>
          <p:cNvSpPr/>
          <p:nvPr/>
        </p:nvSpPr>
        <p:spPr>
          <a:xfrm>
            <a:off x="4610100" y="3171825"/>
            <a:ext cx="3070098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one of the only DMCs to operate our </a:t>
            </a:r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own chain of Indian restaurants</a:t>
            </a:r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key CIS locations, solving the number one concern for Indian travelers.</a:t>
            </a:r>
            <a:endParaRPr lang="en-US" sz="1200" dirty="0"/>
          </a:p>
        </p:txBody>
      </p:sp>
      <p:pic>
        <p:nvPicPr>
          <p:cNvPr id="20" name="Image 2" descr="/var/folders/1y/yzhkrds14j1gm67qjvlds8tm7vvy2b/T/icon-icon-v4x1ksd3i-176776001888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4505325"/>
            <a:ext cx="152400" cy="15240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4838700" y="4467225"/>
            <a:ext cx="220997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taste of home, guaranteed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8077200" y="2143125"/>
            <a:ext cx="3505200" cy="2819400"/>
          </a:xfrm>
          <a:prstGeom prst="roundRect">
            <a:avLst>
              <a:gd name="adj" fmla="val 270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Shape 18"/>
          <p:cNvSpPr/>
          <p:nvPr/>
        </p:nvSpPr>
        <p:spPr>
          <a:xfrm>
            <a:off x="8096250" y="2143125"/>
            <a:ext cx="0" cy="28194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24" name="Text 19"/>
          <p:cNvSpPr/>
          <p:nvPr/>
        </p:nvSpPr>
        <p:spPr>
          <a:xfrm>
            <a:off x="8343900" y="2371725"/>
            <a:ext cx="628650" cy="647700"/>
          </a:xfrm>
          <a:prstGeom prst="roundRect">
            <a:avLst>
              <a:gd name="adj" fmla="val 15150000"/>
            </a:avLst>
          </a:prstGeom>
          <a:solidFill>
            <a:srgbClr val="F8F9FA"/>
          </a:solidFill>
          <a:ln w="19050">
            <a:solidFill>
              <a:srgbClr val="E63946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5" name="Image 3" descr="/var/folders/1y/yzhkrds14j1gm67qjvlds8tm7vvy2b/T/icon-icon-ljhyqpp1h-176776001891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350" y="2543175"/>
            <a:ext cx="285750" cy="30480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086850" y="2390775"/>
            <a:ext cx="2312289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 Relationships</a:t>
            </a:r>
            <a:endParaRPr lang="en-US" sz="1800" dirty="0"/>
          </a:p>
        </p:txBody>
      </p:sp>
      <p:sp>
        <p:nvSpPr>
          <p:cNvPr id="27" name="Text 21"/>
          <p:cNvSpPr/>
          <p:nvPr/>
        </p:nvSpPr>
        <p:spPr>
          <a:xfrm>
            <a:off x="8343900" y="3171825"/>
            <a:ext cx="307009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Long-standing, exclusive relationships with the best hotels and transport providers, ensuring:</a:t>
            </a:r>
            <a:endParaRPr lang="en-US" sz="1200" dirty="0"/>
          </a:p>
        </p:txBody>
      </p:sp>
      <p:pic>
        <p:nvPicPr>
          <p:cNvPr id="28" name="Image 4" descr="/var/folders/1y/yzhkrds14j1gm67qjvlds8tm7vvy2b/T/icon-icon-5omrsv29d-176776001895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900" y="4048125"/>
            <a:ext cx="152400" cy="15240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8572500" y="4010025"/>
            <a:ext cx="11333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 service</a:t>
            </a:r>
            <a:endParaRPr lang="en-US" sz="1200" dirty="0"/>
          </a:p>
        </p:txBody>
      </p:sp>
      <p:pic>
        <p:nvPicPr>
          <p:cNvPr id="30" name="Image 5" descr="/var/folders/1y/yzhkrds14j1gm67qjvlds8tm7vvy2b/T/icon-icon-13thqwv8o-176776001898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00" y="4352925"/>
            <a:ext cx="152400" cy="15240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8572500" y="4314825"/>
            <a:ext cx="26304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rates for our partners</a:t>
            </a:r>
            <a:endParaRPr lang="en-US" sz="1200" dirty="0"/>
          </a:p>
        </p:txBody>
      </p:sp>
      <p:sp>
        <p:nvSpPr>
          <p:cNvPr id="32" name="Text 24"/>
          <p:cNvSpPr/>
          <p:nvPr/>
        </p:nvSpPr>
        <p:spPr>
          <a:xfrm>
            <a:off x="609600" y="5267325"/>
            <a:ext cx="10972800" cy="952500"/>
          </a:xfrm>
          <a:prstGeom prst="roundRect">
            <a:avLst>
              <a:gd name="adj" fmla="val 8000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Shape 25"/>
          <p:cNvSpPr/>
          <p:nvPr/>
        </p:nvSpPr>
        <p:spPr>
          <a:xfrm>
            <a:off x="609600" y="5286375"/>
            <a:ext cx="10972800" cy="0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</p:sp>
      <p:pic>
        <p:nvPicPr>
          <p:cNvPr id="34" name="Image 6" descr="/var/folders/1y/yzhkrds14j1gm67qjvlds8tm7vvy2b/T/icon-icon-a35iigbq5-176776001901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5610225"/>
            <a:ext cx="285750" cy="285750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1200150" y="5495925"/>
            <a:ext cx="1039558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assurance of quality: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Dook Travels' robust infrastructure provides a level of support and service that other DMCs simply cannot match.</a:t>
            </a:r>
            <a:endParaRPr lang="en-US" sz="1500" dirty="0"/>
          </a:p>
        </p:txBody>
      </p:sp>
      <p:sp>
        <p:nvSpPr>
          <p:cNvPr id="36" name="Text 27"/>
          <p:cNvSpPr/>
          <p:nvPr/>
        </p:nvSpPr>
        <p:spPr>
          <a:xfrm>
            <a:off x="11671846" y="6400800"/>
            <a:ext cx="320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6/12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762000"/>
            <a:ext cx="457200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609600"/>
            <a:ext cx="866804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Solutions for Every Travel Need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9600" y="1219200"/>
            <a:ext cx="111922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one-stop solution for all travel requirements, tailored to each segment's unique needs.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09600" y="1714500"/>
            <a:ext cx="3505200" cy="3657600"/>
          </a:xfrm>
          <a:prstGeom prst="roundRect">
            <a:avLst>
              <a:gd name="adj" fmla="val 217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609600" y="1733550"/>
            <a:ext cx="35052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0" descr="/var/folders/1y/yzhkrds14j1gm67qjvlds8tm7vvy2b/T/icon-icon-qorbxc2gz-17677600218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00250"/>
            <a:ext cx="357188" cy="28575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309688" y="2000250"/>
            <a:ext cx="213270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 Agents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38200" y="2476500"/>
            <a:ext cx="3048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Largest portfolio of fixed departures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FITs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confirmations</a:t>
            </a:r>
            <a:endParaRPr lang="en-US" sz="1200" dirty="0"/>
          </a:p>
        </p:txBody>
      </p:sp>
      <p:pic>
        <p:nvPicPr>
          <p:cNvPr id="11" name="Image 1" descr="/var/folders/1y/yzhkrds14j1gm67qjvlds8tm7vvy2b/T/icon-icon-jn0zf4qpv-176776002204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152400" cy="152400"/>
          </a:xfrm>
          <a:prstGeom prst="rect">
            <a:avLst/>
          </a:prstGeom>
        </p:spPr>
      </p:pic>
      <p:pic>
        <p:nvPicPr>
          <p:cNvPr id="12" name="Image 2" descr="/var/folders/1y/yzhkrds14j1gm67qjvlds8tm7vvy2b/T/icon-icon-wtejgrya2-176776002207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7500"/>
            <a:ext cx="152400" cy="152400"/>
          </a:xfrm>
          <a:prstGeom prst="rect">
            <a:avLst/>
          </a:prstGeom>
        </p:spPr>
      </p:pic>
      <p:pic>
        <p:nvPicPr>
          <p:cNvPr id="13" name="Image 3" descr="/var/folders/1y/yzhkrds14j1gm67qjvlds8tm7vvy2b/T/icon-icon-ef83khuiu-176776002211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00400"/>
            <a:ext cx="152400" cy="1524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8200" y="3543300"/>
            <a:ext cx="3048000" cy="6096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9"/>
          <p:cNvSpPr/>
          <p:nvPr/>
        </p:nvSpPr>
        <p:spPr>
          <a:xfrm>
            <a:off x="857250" y="3543300"/>
            <a:ext cx="0" cy="609600"/>
          </a:xfrm>
          <a:prstGeom prst="line">
            <a:avLst/>
          </a:prstGeom>
          <a:noFill/>
          <a:ln w="38100">
            <a:solidFill>
              <a:srgbClr val="60A5FA"/>
            </a:solidFill>
            <a:prstDash val="solid"/>
          </a:ln>
        </p:spPr>
      </p:sp>
      <p:sp>
        <p:nvSpPr>
          <p:cNvPr id="16" name="Text 10"/>
          <p:cNvSpPr/>
          <p:nvPr/>
        </p:nvSpPr>
        <p:spPr>
          <a:xfrm>
            <a:off x="1128713" y="3657600"/>
            <a:ext cx="269605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Streamline operations with our powerful B2B booking portal</a:t>
            </a:r>
            <a:endParaRPr lang="en-US" sz="1050" dirty="0"/>
          </a:p>
        </p:txBody>
      </p:sp>
      <p:pic>
        <p:nvPicPr>
          <p:cNvPr id="17" name="Image 4" descr="/var/folders/1y/yzhkrds14j1gm67qjvlds8tm7vvy2b/T/icon-icon-lhf3jp1u6-176776002218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686175"/>
            <a:ext cx="100013" cy="1333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343400" y="1714500"/>
            <a:ext cx="3505200" cy="3657600"/>
          </a:xfrm>
          <a:prstGeom prst="roundRect">
            <a:avLst>
              <a:gd name="adj" fmla="val 217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Shape 12"/>
          <p:cNvSpPr/>
          <p:nvPr/>
        </p:nvSpPr>
        <p:spPr>
          <a:xfrm>
            <a:off x="4343400" y="1733550"/>
            <a:ext cx="35052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20" name="Image 5" descr="/var/folders/1y/yzhkrds14j1gm67qjvlds8tm7vvy2b/T/icon-icon-s4o13564i-176776002221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000250"/>
            <a:ext cx="214313" cy="2857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900613" y="2000250"/>
            <a:ext cx="179964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Corporates</a:t>
            </a:r>
            <a:endParaRPr lang="en-US" sz="1800" dirty="0"/>
          </a:p>
        </p:txBody>
      </p:sp>
      <p:pic>
        <p:nvPicPr>
          <p:cNvPr id="22" name="Image 6" descr="https://picture-search.skywork.ai/aippt/image/sheet/2d77e86ba1b72bd0ea07c14986ab2b6a.jp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476500"/>
            <a:ext cx="3048000" cy="121920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572000" y="3810000"/>
            <a:ext cx="3048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Proven expertise in incentive tours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Offsites and conferences</a:t>
            </a:r>
            <a:endParaRPr lang="en-US" sz="1200" dirty="0"/>
          </a:p>
        </p:txBody>
      </p:sp>
      <p:pic>
        <p:nvPicPr>
          <p:cNvPr id="24" name="Image 7" descr="/var/folders/1y/yzhkrds14j1gm67qjvlds8tm7vvy2b/T/icon-icon-qt1dlym3w-176776002231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848100"/>
            <a:ext cx="152400" cy="152400"/>
          </a:xfrm>
          <a:prstGeom prst="rect">
            <a:avLst/>
          </a:prstGeom>
        </p:spPr>
      </p:pic>
      <p:pic>
        <p:nvPicPr>
          <p:cNvPr id="25" name="Image 8" descr="/var/folders/1y/yzhkrds14j1gm67qjvlds8tm7vvy2b/T/icon-icon-jkn3sjvrn-176776002236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91000"/>
            <a:ext cx="152400" cy="152400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4572000" y="4533900"/>
            <a:ext cx="3048000" cy="6096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Shape 16"/>
          <p:cNvSpPr/>
          <p:nvPr/>
        </p:nvSpPr>
        <p:spPr>
          <a:xfrm>
            <a:off x="4591050" y="4533900"/>
            <a:ext cx="0" cy="609600"/>
          </a:xfrm>
          <a:prstGeom prst="line">
            <a:avLst/>
          </a:prstGeom>
          <a:noFill/>
          <a:ln w="38100">
            <a:solidFill>
              <a:srgbClr val="60A5FA"/>
            </a:solidFill>
            <a:prstDash val="solid"/>
          </a:ln>
        </p:spPr>
      </p:sp>
      <p:sp>
        <p:nvSpPr>
          <p:cNvPr id="28" name="Text 17"/>
          <p:cNvSpPr/>
          <p:nvPr/>
        </p:nvSpPr>
        <p:spPr>
          <a:xfrm>
            <a:off x="4862513" y="4648200"/>
            <a:ext cx="269605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Flawless execution for 500+ leading companies</a:t>
            </a:r>
            <a:endParaRPr lang="en-US" sz="1050" dirty="0"/>
          </a:p>
        </p:txBody>
      </p:sp>
      <p:pic>
        <p:nvPicPr>
          <p:cNvPr id="29" name="Image 9" descr="/var/folders/1y/yzhkrds14j1gm67qjvlds8tm7vvy2b/T/icon-icon-fp1hensmc-176776002244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4676775"/>
            <a:ext cx="100013" cy="133350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8077200" y="1714500"/>
            <a:ext cx="3505200" cy="3657600"/>
          </a:xfrm>
          <a:prstGeom prst="roundRect">
            <a:avLst>
              <a:gd name="adj" fmla="val 217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Shape 19"/>
          <p:cNvSpPr/>
          <p:nvPr/>
        </p:nvSpPr>
        <p:spPr>
          <a:xfrm>
            <a:off x="8077200" y="1733550"/>
            <a:ext cx="35052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32" name="Image 10" descr="/var/folders/1y/yzhkrds14j1gm67qjvlds8tm7vvy2b/T/icon-icon-qyp5rp01j-176776002248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2000250"/>
            <a:ext cx="357188" cy="285750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8777288" y="2000250"/>
            <a:ext cx="156419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Travelers</a:t>
            </a:r>
            <a:endParaRPr lang="en-US" sz="1800" dirty="0"/>
          </a:p>
        </p:txBody>
      </p:sp>
      <p:sp>
        <p:nvSpPr>
          <p:cNvPr id="34" name="Text 21"/>
          <p:cNvSpPr/>
          <p:nvPr/>
        </p:nvSpPr>
        <p:spPr>
          <a:xfrm>
            <a:off x="8305800" y="2476500"/>
            <a:ext cx="3048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All-inclusive holiday packages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Value-driven pricing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 Indian meals</a:t>
            </a:r>
            <a:endParaRPr lang="en-US" sz="1200" dirty="0"/>
          </a:p>
        </p:txBody>
      </p:sp>
      <p:pic>
        <p:nvPicPr>
          <p:cNvPr id="35" name="Image 11" descr="/var/folders/1y/yzhkrds14j1gm67qjvlds8tm7vvy2b/T/icon-icon-y7m1pkujk-176776002264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5800" y="2514600"/>
            <a:ext cx="152400" cy="152400"/>
          </a:xfrm>
          <a:prstGeom prst="rect">
            <a:avLst/>
          </a:prstGeom>
        </p:spPr>
      </p:pic>
      <p:pic>
        <p:nvPicPr>
          <p:cNvPr id="36" name="Image 12" descr="/var/folders/1y/yzhkrds14j1gm67qjvlds8tm7vvy2b/T/icon-icon-xzw3y19ef-176776002268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5800" y="2857500"/>
            <a:ext cx="152400" cy="152400"/>
          </a:xfrm>
          <a:prstGeom prst="rect">
            <a:avLst/>
          </a:prstGeom>
        </p:spPr>
      </p:pic>
      <p:pic>
        <p:nvPicPr>
          <p:cNvPr id="37" name="Image 13" descr="/var/folders/1y/yzhkrds14j1gm67qjvlds8tm7vvy2b/T/icon-icon-6oc4qrbd5-176776002272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800" y="3200400"/>
            <a:ext cx="152400" cy="152400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8305800" y="3543300"/>
            <a:ext cx="3048000" cy="6096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9" name="Shape 23"/>
          <p:cNvSpPr/>
          <p:nvPr/>
        </p:nvSpPr>
        <p:spPr>
          <a:xfrm>
            <a:off x="8324850" y="3543300"/>
            <a:ext cx="0" cy="609600"/>
          </a:xfrm>
          <a:prstGeom prst="line">
            <a:avLst/>
          </a:prstGeom>
          <a:noFill/>
          <a:ln w="38100">
            <a:solidFill>
              <a:srgbClr val="60A5FA"/>
            </a:solidFill>
            <a:prstDash val="solid"/>
          </a:ln>
        </p:spPr>
      </p:sp>
      <p:sp>
        <p:nvSpPr>
          <p:cNvPr id="40" name="Text 24"/>
          <p:cNvSpPr/>
          <p:nvPr/>
        </p:nvSpPr>
        <p:spPr>
          <a:xfrm>
            <a:off x="8596313" y="3657600"/>
            <a:ext cx="269605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Worry-free travel with premium hotels and flights</a:t>
            </a:r>
            <a:endParaRPr lang="en-US" sz="1050" dirty="0"/>
          </a:p>
        </p:txBody>
      </p:sp>
      <p:pic>
        <p:nvPicPr>
          <p:cNvPr id="41" name="Image 14" descr="/var/folders/1y/yzhkrds14j1gm67qjvlds8tm7vvy2b/T/icon-icon-nze4c33oi-176776002281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58200" y="3686175"/>
            <a:ext cx="100013" cy="133350"/>
          </a:xfrm>
          <a:prstGeom prst="rect">
            <a:avLst/>
          </a:prstGeom>
        </p:spPr>
      </p:pic>
      <p:sp>
        <p:nvSpPr>
          <p:cNvPr id="42" name="Text 25"/>
          <p:cNvSpPr/>
          <p:nvPr/>
        </p:nvSpPr>
        <p:spPr>
          <a:xfrm>
            <a:off x="11683008" y="6400800"/>
            <a:ext cx="3084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7/12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80772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952500"/>
            <a:ext cx="450354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2354" y="609600"/>
            <a:ext cx="10577447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Partnership: Our B2B &amp; Corporate Ecosystem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9600" y="1600200"/>
            <a:ext cx="1119225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 Dook Travels, we believe in building win-win partnerships that drive growth for both parties. Our integrated ecosystem provides comprehensive support for travel agents and tailored solutions for corporate clients.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09600" y="2362200"/>
            <a:ext cx="5334000" cy="4610100"/>
          </a:xfrm>
          <a:prstGeom prst="roundRect">
            <a:avLst>
              <a:gd name="adj" fmla="val 165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200150" y="2590800"/>
            <a:ext cx="460514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Empowering Our Agent Network</a:t>
            </a:r>
            <a:endParaRPr lang="en-US" sz="1800" dirty="0"/>
          </a:p>
        </p:txBody>
      </p:sp>
      <p:pic>
        <p:nvPicPr>
          <p:cNvPr id="8" name="Image 0" descr="/var/folders/1y/yzhkrds14j1gm67qjvlds8tm7vvy2b/T/icon-icon-a1zq1lj4o-17677600257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628900"/>
            <a:ext cx="285750" cy="228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38200" y="30480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857250" y="30480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700" y="32004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2" name="Image 1" descr="/var/folders/1y/yzhkrds14j1gm67qjvlds8tm7vvy2b/T/icon-icon-p9kkwwuit-176776002576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3305175"/>
            <a:ext cx="190500" cy="26670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657350" y="3200400"/>
            <a:ext cx="39833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B2B Portal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1657350" y="3467100"/>
            <a:ext cx="398335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Instantly book flights, hotels, meals, and tours with live inventory and dynamic pricing.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838200" y="42291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2"/>
          <p:cNvSpPr/>
          <p:nvPr/>
        </p:nvSpPr>
        <p:spPr>
          <a:xfrm>
            <a:off x="857250" y="42291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028700" y="43815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8" name="Image 2" descr="/var/folders/1y/yzhkrds14j1gm67qjvlds8tm7vvy2b/T/icon-icon-oljpp8hyd-176776002580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4486275"/>
            <a:ext cx="190500" cy="2667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657350" y="4381500"/>
            <a:ext cx="39833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Support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1657350" y="4648200"/>
            <a:ext cx="398335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dedicated account manager for training, support, and query resolution.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838200" y="54102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17"/>
          <p:cNvSpPr/>
          <p:nvPr/>
        </p:nvSpPr>
        <p:spPr>
          <a:xfrm>
            <a:off x="857250" y="54102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1028700" y="55626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4" name="Image 3" descr="/var/folders/1y/yzhkrds14j1gm67qjvlds8tm7vvy2b/T/icon-icon-0z0ttd79r-176776002584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5667375"/>
            <a:ext cx="190500" cy="26670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657350" y="5562600"/>
            <a:ext cx="39833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Best-in-Market Value</a:t>
            </a:r>
            <a:endParaRPr lang="en-US" sz="1200" dirty="0"/>
          </a:p>
        </p:txBody>
      </p:sp>
      <p:sp>
        <p:nvSpPr>
          <p:cNvPr id="26" name="Text 20"/>
          <p:cNvSpPr/>
          <p:nvPr/>
        </p:nvSpPr>
        <p:spPr>
          <a:xfrm>
            <a:off x="1657350" y="5829300"/>
            <a:ext cx="398335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Unbeatable rates and commissions that help you grow your business.</a:t>
            </a:r>
            <a:endParaRPr lang="en-US" sz="1200" dirty="0"/>
          </a:p>
        </p:txBody>
      </p:sp>
      <p:sp>
        <p:nvSpPr>
          <p:cNvPr id="27" name="Text 21"/>
          <p:cNvSpPr/>
          <p:nvPr/>
        </p:nvSpPr>
        <p:spPr>
          <a:xfrm>
            <a:off x="6248400" y="2362200"/>
            <a:ext cx="5334000" cy="4610100"/>
          </a:xfrm>
          <a:prstGeom prst="roundRect">
            <a:avLst>
              <a:gd name="adj" fmla="val 165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8" name="Text 22"/>
          <p:cNvSpPr/>
          <p:nvPr/>
        </p:nvSpPr>
        <p:spPr>
          <a:xfrm>
            <a:off x="6724650" y="2590800"/>
            <a:ext cx="4721733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Trusted Choice for Corporate Travel</a:t>
            </a:r>
            <a:endParaRPr lang="en-US" sz="1800" dirty="0"/>
          </a:p>
        </p:txBody>
      </p:sp>
      <p:pic>
        <p:nvPicPr>
          <p:cNvPr id="29" name="Image 4" descr="/var/folders/1y/yzhkrds14j1gm67qjvlds8tm7vvy2b/T/icon-icon-lfct5f1aj-176776002592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781300"/>
            <a:ext cx="171450" cy="228600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6477000" y="33528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Shape 24"/>
          <p:cNvSpPr/>
          <p:nvPr/>
        </p:nvSpPr>
        <p:spPr>
          <a:xfrm>
            <a:off x="6496050" y="33528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32" name="Text 25"/>
          <p:cNvSpPr/>
          <p:nvPr/>
        </p:nvSpPr>
        <p:spPr>
          <a:xfrm>
            <a:off x="6667500" y="35052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3" name="Image 5" descr="/var/folders/1y/yzhkrds14j1gm67qjvlds8tm7vvy2b/T/icon-icon-gxp2e2dvu-176776002596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563" y="3609975"/>
            <a:ext cx="238125" cy="266700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7296150" y="3505200"/>
            <a:ext cx="39833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Tailored MICE Solutions</a:t>
            </a:r>
            <a:endParaRPr lang="en-US" sz="1200" dirty="0"/>
          </a:p>
        </p:txBody>
      </p:sp>
      <p:sp>
        <p:nvSpPr>
          <p:cNvPr id="35" name="Text 27"/>
          <p:cNvSpPr/>
          <p:nvPr/>
        </p:nvSpPr>
        <p:spPr>
          <a:xfrm>
            <a:off x="7296150" y="3771900"/>
            <a:ext cx="398335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MICE solutions tailored to your company's objectives and budget.</a:t>
            </a:r>
            <a:endParaRPr lang="en-US" sz="1200" dirty="0"/>
          </a:p>
        </p:txBody>
      </p:sp>
      <p:sp>
        <p:nvSpPr>
          <p:cNvPr id="36" name="Text 28"/>
          <p:cNvSpPr/>
          <p:nvPr/>
        </p:nvSpPr>
        <p:spPr>
          <a:xfrm>
            <a:off x="6477000" y="45339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7" name="Shape 29"/>
          <p:cNvSpPr/>
          <p:nvPr/>
        </p:nvSpPr>
        <p:spPr>
          <a:xfrm>
            <a:off x="6496050" y="45339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38" name="Text 30"/>
          <p:cNvSpPr/>
          <p:nvPr/>
        </p:nvSpPr>
        <p:spPr>
          <a:xfrm>
            <a:off x="6667500" y="46863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9" name="Image 6" descr="/var/folders/1y/yzhkrds14j1gm67qjvlds8tm7vvy2b/T/icon-icon-iiojdv7yq-176776002600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281" y="4791075"/>
            <a:ext cx="166688" cy="266700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7296150" y="4686300"/>
            <a:ext cx="39833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Large-Scale Events</a:t>
            </a:r>
            <a:endParaRPr lang="en-US" sz="1200" dirty="0"/>
          </a:p>
        </p:txBody>
      </p:sp>
      <p:sp>
        <p:nvSpPr>
          <p:cNvPr id="41" name="Text 32"/>
          <p:cNvSpPr/>
          <p:nvPr/>
        </p:nvSpPr>
        <p:spPr>
          <a:xfrm>
            <a:off x="7296150" y="4953000"/>
            <a:ext cx="398335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Expertise in handling incentive tours, conferences, and company offsites with precision and creativity.</a:t>
            </a:r>
            <a:endParaRPr lang="en-US" sz="1200" dirty="0"/>
          </a:p>
        </p:txBody>
      </p:sp>
      <p:sp>
        <p:nvSpPr>
          <p:cNvPr id="42" name="Text 33"/>
          <p:cNvSpPr/>
          <p:nvPr/>
        </p:nvSpPr>
        <p:spPr>
          <a:xfrm>
            <a:off x="6477000" y="57150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3" name="Shape 34"/>
          <p:cNvSpPr/>
          <p:nvPr/>
        </p:nvSpPr>
        <p:spPr>
          <a:xfrm>
            <a:off x="6496050" y="57150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44" name="Text 35"/>
          <p:cNvSpPr/>
          <p:nvPr/>
        </p:nvSpPr>
        <p:spPr>
          <a:xfrm>
            <a:off x="6667500" y="58674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5" name="Image 7" descr="/var/folders/1y/yzhkrds14j1gm67qjvlds8tm7vvy2b/T/icon-icon-wi04nebic-176776002603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6563" y="5972175"/>
            <a:ext cx="238125" cy="266700"/>
          </a:xfrm>
          <a:prstGeom prst="rect">
            <a:avLst/>
          </a:prstGeom>
        </p:spPr>
      </p:pic>
      <p:sp>
        <p:nvSpPr>
          <p:cNvPr id="46" name="Text 36"/>
          <p:cNvSpPr/>
          <p:nvPr/>
        </p:nvSpPr>
        <p:spPr>
          <a:xfrm>
            <a:off x="7296150" y="5867400"/>
            <a:ext cx="39833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Global Coordination</a:t>
            </a:r>
            <a:endParaRPr lang="en-US" sz="1200" dirty="0"/>
          </a:p>
        </p:txBody>
      </p:sp>
      <p:sp>
        <p:nvSpPr>
          <p:cNvPr id="47" name="Text 37"/>
          <p:cNvSpPr/>
          <p:nvPr/>
        </p:nvSpPr>
        <p:spPr>
          <a:xfrm>
            <a:off x="7296150" y="6134100"/>
            <a:ext cx="398335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single, reliable point of contact for seamless global coordination of all your travel needs.</a:t>
            </a:r>
            <a:endParaRPr lang="en-US" sz="1200" dirty="0"/>
          </a:p>
        </p:txBody>
      </p:sp>
      <p:sp>
        <p:nvSpPr>
          <p:cNvPr id="48" name="Text 38"/>
          <p:cNvSpPr/>
          <p:nvPr/>
        </p:nvSpPr>
        <p:spPr>
          <a:xfrm>
            <a:off x="3933399" y="7200900"/>
            <a:ext cx="77247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We Succeed When Our Partners Succeed </a:t>
            </a:r>
            <a:endParaRPr lang="en-US" sz="1500" dirty="0"/>
          </a:p>
        </p:txBody>
      </p:sp>
      <p:pic>
        <p:nvPicPr>
          <p:cNvPr id="49" name="Image 8" descr="/var/folders/1y/yzhkrds14j1gm67qjvlds8tm7vvy2b/T/icon-icon-sxdojos0n-176776002614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6720" y="7239000"/>
            <a:ext cx="214313" cy="190500"/>
          </a:xfrm>
          <a:prstGeom prst="rect">
            <a:avLst/>
          </a:prstGeom>
        </p:spPr>
      </p:pic>
      <p:pic>
        <p:nvPicPr>
          <p:cNvPr id="50" name="Image 9" descr="/var/folders/1y/yzhkrds14j1gm67qjvlds8tm7vvy2b/T/icon-icon-ba1jf4cp0-176776002617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0968" y="7239000"/>
            <a:ext cx="214313" cy="190500"/>
          </a:xfrm>
          <a:prstGeom prst="rect">
            <a:avLst/>
          </a:prstGeom>
        </p:spPr>
      </p:pic>
      <p:sp>
        <p:nvSpPr>
          <p:cNvPr id="51" name="Text 39"/>
          <p:cNvSpPr/>
          <p:nvPr/>
        </p:nvSpPr>
        <p:spPr>
          <a:xfrm>
            <a:off x="11669018" y="7620000"/>
            <a:ext cx="3238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8/12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92467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762000"/>
            <a:ext cx="457200" cy="76200"/>
          </a:xfrm>
          <a:prstGeom prst="rect">
            <a:avLst/>
          </a:prstGeom>
          <a:solidFill>
            <a:srgbClr val="E6394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19200" y="609600"/>
            <a:ext cx="758143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Dook Difference: A Clear Comparison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609600" y="1219200"/>
            <a:ext cx="1119225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settle for a follower? Partner with the undisputed market leader. Dook Travels stands apart with unique advantages that others simply cannot match.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09600" y="1981200"/>
            <a:ext cx="10972800" cy="3267075"/>
          </a:xfrm>
          <a:prstGeom prst="roundRect">
            <a:avLst>
              <a:gd name="adj" fmla="val 233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18160" y="1981200"/>
            <a:ext cx="3840480" cy="461963"/>
          </a:xfrm>
          <a:prstGeom prst="rect">
            <a:avLst/>
          </a:prstGeom>
          <a:solidFill>
            <a:srgbClr val="F8F9FA"/>
          </a:solidFill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696359" y="1981200"/>
            <a:ext cx="2250504" cy="461963"/>
          </a:xfrm>
          <a:prstGeom prst="rect">
            <a:avLst/>
          </a:prstGeom>
          <a:solidFill>
            <a:srgbClr val="F8F9FA"/>
          </a:solidFill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697883" y="2095500"/>
            <a:ext cx="20950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</a:t>
            </a:r>
            <a:endParaRPr lang="en-US" sz="1200" dirty="0"/>
          </a:p>
        </p:txBody>
      </p:sp>
      <p:pic>
        <p:nvPicPr>
          <p:cNvPr id="10" name="Image 0" descr="/var/folders/1y/yzhkrds14j1gm67qjvlds8tm7vvy2b/T/icon-icon-zlgy4jtyh-17677600291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0773" y="2133600"/>
            <a:ext cx="171450" cy="15240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833360" y="1981200"/>
            <a:ext cx="3840480" cy="461963"/>
          </a:xfrm>
          <a:prstGeom prst="rect">
            <a:avLst/>
          </a:prstGeom>
          <a:solidFill>
            <a:srgbClr val="F8F9FA"/>
          </a:solidFill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 DMCs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340991" y="2443163"/>
            <a:ext cx="2955182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Own Indian Restaurants in CIS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1342515" y="2562225"/>
            <a:ext cx="27997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Own Indian Restaurants in CIS</a:t>
            </a:r>
            <a:endParaRPr lang="en-US" sz="1200" dirty="0"/>
          </a:p>
        </p:txBody>
      </p:sp>
      <p:pic>
        <p:nvPicPr>
          <p:cNvPr id="14" name="Image 1" descr="/var/folders/1y/yzhkrds14j1gm67qjvlds8tm7vvy2b/T/icon-icon-ddbdzwzpc-176776002920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13" y="2600325"/>
            <a:ext cx="133350" cy="15240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939552" y="2443163"/>
            <a:ext cx="2079784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16" name="Image 2" descr="/var/folders/1y/yzhkrds14j1gm67qjvlds8tm7vvy2b/T/icon-icon-1mxav4wi7-176776002928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8" y="2590800"/>
            <a:ext cx="152400" cy="1524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395146" y="2443163"/>
            <a:ext cx="2208910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/ Rarely</a:t>
            </a:r>
            <a:endParaRPr lang="en-US" sz="1200" dirty="0"/>
          </a:p>
        </p:txBody>
      </p:sp>
      <p:pic>
        <p:nvPicPr>
          <p:cNvPr id="18" name="Image 3" descr="/var/folders/1y/yzhkrds14j1gm67qjvlds8tm7vvy2b/T/icon-icon-nj7ysq6ot-176776002936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302" y="2590800"/>
            <a:ext cx="152400" cy="1524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571726" y="2909888"/>
            <a:ext cx="2722162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Pioneer in Indian Market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1573250" y="3028950"/>
            <a:ext cx="25667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Pioneer in Indian Market</a:t>
            </a:r>
            <a:endParaRPr lang="en-US" sz="1200" dirty="0"/>
          </a:p>
        </p:txBody>
      </p:sp>
      <p:pic>
        <p:nvPicPr>
          <p:cNvPr id="21" name="Image 4" descr="/var/folders/1y/yzhkrds14j1gm67qjvlds8tm7vvy2b/T/icon-icon-bcbq9b3nq-176776002947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814" y="3067050"/>
            <a:ext cx="152400" cy="1524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698655" y="2909888"/>
            <a:ext cx="2280441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Since 2010</a:t>
            </a:r>
            <a:endParaRPr lang="en-US" sz="1200" dirty="0"/>
          </a:p>
        </p:txBody>
      </p:sp>
      <p:pic>
        <p:nvPicPr>
          <p:cNvPr id="23" name="Image 5" descr="/var/folders/1y/yzhkrds14j1gm67qjvlds8tm7vvy2b/T/icon-icon-de16qe55u-176776002955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451" y="3057525"/>
            <a:ext cx="152400" cy="15240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9452056" y="2909888"/>
            <a:ext cx="2182304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Follower</a:t>
            </a:r>
            <a:endParaRPr lang="en-US" sz="1200" dirty="0"/>
          </a:p>
        </p:txBody>
      </p:sp>
      <p:pic>
        <p:nvPicPr>
          <p:cNvPr id="25" name="Image 6" descr="/var/folders/1y/yzhkrds14j1gm67qjvlds8tm7vvy2b/T/icon-icon-38t3k7b5j-176776002963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3515" y="3057525"/>
            <a:ext cx="152400" cy="152400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190674" y="3376613"/>
            <a:ext cx="3106987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Comprehensive B2B Tech Platform</a:t>
            </a:r>
            <a:endParaRPr lang="en-US" sz="1200" dirty="0"/>
          </a:p>
        </p:txBody>
      </p:sp>
      <p:sp>
        <p:nvSpPr>
          <p:cNvPr id="27" name="Text 18"/>
          <p:cNvSpPr/>
          <p:nvPr/>
        </p:nvSpPr>
        <p:spPr>
          <a:xfrm>
            <a:off x="1192198" y="3495675"/>
            <a:ext cx="29515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Comprehensive B2B Tech Platform</a:t>
            </a:r>
            <a:endParaRPr lang="en-US" sz="1200" dirty="0"/>
          </a:p>
        </p:txBody>
      </p:sp>
      <p:pic>
        <p:nvPicPr>
          <p:cNvPr id="28" name="Image 7" descr="/var/folders/1y/yzhkrds14j1gm67qjvlds8tm7vvy2b/T/icon-icon-y8rib9kia-176776002974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435" y="3533775"/>
            <a:ext cx="190500" cy="15240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5939552" y="3376613"/>
            <a:ext cx="2079784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30" name="Image 8" descr="/var/folders/1y/yzhkrds14j1gm67qjvlds8tm7vvy2b/T/icon-icon-7abvmftd5-176776002982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3588" y="3524250"/>
            <a:ext cx="152400" cy="15240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9239568" y="3376613"/>
            <a:ext cx="2366028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/ None</a:t>
            </a:r>
            <a:endParaRPr lang="en-US" sz="1200" dirty="0"/>
          </a:p>
        </p:txBody>
      </p:sp>
      <p:pic>
        <p:nvPicPr>
          <p:cNvPr id="32" name="Image 9" descr="/var/folders/1y/yzhkrds14j1gm67qjvlds8tm7vvy2b/T/icon-icon-yyarc2yla-176776002990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2265" y="3524250"/>
            <a:ext cx="152400" cy="152400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1278309" y="3843338"/>
            <a:ext cx="3018484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Specialized Indian Market Focus</a:t>
            </a:r>
            <a:endParaRPr lang="en-US" sz="1200" dirty="0"/>
          </a:p>
        </p:txBody>
      </p:sp>
      <p:sp>
        <p:nvSpPr>
          <p:cNvPr id="34" name="Text 22"/>
          <p:cNvSpPr/>
          <p:nvPr/>
        </p:nvSpPr>
        <p:spPr>
          <a:xfrm>
            <a:off x="1279833" y="3962400"/>
            <a:ext cx="28630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Specialized Indian Market Focus</a:t>
            </a:r>
            <a:endParaRPr lang="en-US" sz="1200" dirty="0"/>
          </a:p>
        </p:txBody>
      </p:sp>
      <p:pic>
        <p:nvPicPr>
          <p:cNvPr id="35" name="Image 10" descr="/var/folders/1y/yzhkrds14j1gm67qjvlds8tm7vvy2b/T/icon-icon-jcr649kmo-176776003002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302" y="4000500"/>
            <a:ext cx="152400" cy="152400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5727639" y="3843338"/>
            <a:ext cx="2250750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DNA</a:t>
            </a:r>
            <a:endParaRPr lang="en-US" sz="1200" dirty="0"/>
          </a:p>
        </p:txBody>
      </p:sp>
      <p:pic>
        <p:nvPicPr>
          <p:cNvPr id="37" name="Image 11" descr="/var/folders/1y/yzhkrds14j1gm67qjvlds8tm7vvy2b/T/icon-icon-p4288unx2-176776003010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0729" y="3990975"/>
            <a:ext cx="152400" cy="152400"/>
          </a:xfrm>
          <a:prstGeom prst="rect">
            <a:avLst/>
          </a:prstGeom>
        </p:spPr>
      </p:pic>
      <p:sp>
        <p:nvSpPr>
          <p:cNvPr id="38" name="Text 24"/>
          <p:cNvSpPr/>
          <p:nvPr/>
        </p:nvSpPr>
        <p:spPr>
          <a:xfrm>
            <a:off x="9482108" y="3843338"/>
            <a:ext cx="2151519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General</a:t>
            </a:r>
            <a:endParaRPr lang="en-US" sz="1200" dirty="0"/>
          </a:p>
        </p:txBody>
      </p:sp>
      <p:pic>
        <p:nvPicPr>
          <p:cNvPr id="39" name="Image 12" descr="/var/folders/1y/yzhkrds14j1gm67qjvlds8tm7vvy2b/T/icon-icon-9pcfjodg7-176776003016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2834" y="3990975"/>
            <a:ext cx="152400" cy="152400"/>
          </a:xfrm>
          <a:prstGeom prst="rect">
            <a:avLst/>
          </a:prstGeom>
        </p:spPr>
      </p:pic>
      <p:sp>
        <p:nvSpPr>
          <p:cNvPr id="40" name="Text 25"/>
          <p:cNvSpPr/>
          <p:nvPr/>
        </p:nvSpPr>
        <p:spPr>
          <a:xfrm>
            <a:off x="1177747" y="4310063"/>
            <a:ext cx="3120042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On-Ground Offices in 9+ Countries</a:t>
            </a:r>
            <a:endParaRPr lang="en-US" sz="1200" dirty="0"/>
          </a:p>
        </p:txBody>
      </p:sp>
      <p:sp>
        <p:nvSpPr>
          <p:cNvPr id="41" name="Text 26"/>
          <p:cNvSpPr/>
          <p:nvPr/>
        </p:nvSpPr>
        <p:spPr>
          <a:xfrm>
            <a:off x="1179271" y="4429125"/>
            <a:ext cx="29645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On-Ground Offices in 9+ Countries</a:t>
            </a:r>
            <a:endParaRPr lang="en-US" sz="1200" dirty="0"/>
          </a:p>
        </p:txBody>
      </p:sp>
      <p:pic>
        <p:nvPicPr>
          <p:cNvPr id="42" name="Image 13" descr="/var/folders/1y/yzhkrds14j1gm67qjvlds8tm7vvy2b/T/icon-icon-y0p1dky2k-176776003028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7836" y="4467225"/>
            <a:ext cx="114300" cy="152400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5939552" y="4310063"/>
            <a:ext cx="2079784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44" name="Image 14" descr="/var/folders/1y/yzhkrds14j1gm67qjvlds8tm7vvy2b/T/icon-icon-8jt7fxz76-176776003036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3588" y="4457700"/>
            <a:ext cx="152400" cy="152400"/>
          </a:xfrm>
          <a:prstGeom prst="rect">
            <a:avLst/>
          </a:prstGeom>
        </p:spPr>
      </p:pic>
      <p:sp>
        <p:nvSpPr>
          <p:cNvPr id="45" name="Text 28"/>
          <p:cNvSpPr/>
          <p:nvPr/>
        </p:nvSpPr>
        <p:spPr>
          <a:xfrm>
            <a:off x="9139758" y="4310063"/>
            <a:ext cx="2466826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Presence</a:t>
            </a:r>
            <a:endParaRPr lang="en-US" sz="1200" dirty="0"/>
          </a:p>
        </p:txBody>
      </p:sp>
      <p:pic>
        <p:nvPicPr>
          <p:cNvPr id="46" name="Image 15" descr="/var/folders/1y/yzhkrds14j1gm67qjvlds8tm7vvy2b/T/icon-icon-h3bekf2h7-176776003043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73443" y="4457700"/>
            <a:ext cx="152400" cy="152400"/>
          </a:xfrm>
          <a:prstGeom prst="rect">
            <a:avLst/>
          </a:prstGeom>
        </p:spPr>
      </p:pic>
      <p:sp>
        <p:nvSpPr>
          <p:cNvPr id="47" name="Text 29"/>
          <p:cNvSpPr/>
          <p:nvPr/>
        </p:nvSpPr>
        <p:spPr>
          <a:xfrm>
            <a:off x="1190824" y="4776788"/>
            <a:ext cx="3106835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Proven MICE &amp; Corporate Expertise</a:t>
            </a:r>
            <a:endParaRPr lang="en-US" sz="1200" dirty="0"/>
          </a:p>
        </p:txBody>
      </p:sp>
      <p:sp>
        <p:nvSpPr>
          <p:cNvPr id="48" name="Text 30"/>
          <p:cNvSpPr/>
          <p:nvPr/>
        </p:nvSpPr>
        <p:spPr>
          <a:xfrm>
            <a:off x="1192348" y="4895850"/>
            <a:ext cx="29513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Proven MICE &amp; Corporate Expertise</a:t>
            </a:r>
            <a:endParaRPr lang="en-US" sz="1200" dirty="0"/>
          </a:p>
        </p:txBody>
      </p:sp>
      <p:pic>
        <p:nvPicPr>
          <p:cNvPr id="49" name="Image 16" descr="/var/folders/1y/yzhkrds14j1gm67qjvlds8tm7vvy2b/T/icon-icon-hj4c66xeu-176776003054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4584" y="4933950"/>
            <a:ext cx="190500" cy="152400"/>
          </a:xfrm>
          <a:prstGeom prst="rect">
            <a:avLst/>
          </a:prstGeom>
        </p:spPr>
      </p:pic>
      <p:sp>
        <p:nvSpPr>
          <p:cNvPr id="50" name="Text 31"/>
          <p:cNvSpPr/>
          <p:nvPr/>
        </p:nvSpPr>
        <p:spPr>
          <a:xfrm>
            <a:off x="5939552" y="4776788"/>
            <a:ext cx="2079784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51" name="Image 17" descr="/var/folders/1y/yzhkrds14j1gm67qjvlds8tm7vvy2b/T/icon-icon-99z2u0fgj-176776003061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3588" y="4924425"/>
            <a:ext cx="152400" cy="152400"/>
          </a:xfrm>
          <a:prstGeom prst="rect">
            <a:avLst/>
          </a:prstGeom>
        </p:spPr>
      </p:pic>
      <p:sp>
        <p:nvSpPr>
          <p:cNvPr id="52" name="Text 32"/>
          <p:cNvSpPr/>
          <p:nvPr/>
        </p:nvSpPr>
        <p:spPr>
          <a:xfrm>
            <a:off x="9469599" y="4776788"/>
            <a:ext cx="2164333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sz="1200" dirty="0"/>
          </a:p>
        </p:txBody>
      </p:sp>
      <p:pic>
        <p:nvPicPr>
          <p:cNvPr id="53" name="Image 18" descr="/var/folders/1y/yzhkrds14j1gm67qjvlds8tm7vvy2b/T/icon-icon-ii6zxzuj5-176776003068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0630" y="4924425"/>
            <a:ext cx="152400" cy="152400"/>
          </a:xfrm>
          <a:prstGeom prst="rect">
            <a:avLst/>
          </a:prstGeom>
        </p:spPr>
      </p:pic>
      <p:sp>
        <p:nvSpPr>
          <p:cNvPr id="54" name="Text 33"/>
          <p:cNvSpPr/>
          <p:nvPr/>
        </p:nvSpPr>
        <p:spPr>
          <a:xfrm>
            <a:off x="609600" y="5476875"/>
            <a:ext cx="10972800" cy="838200"/>
          </a:xfrm>
          <a:prstGeom prst="roundRect">
            <a:avLst>
              <a:gd name="adj" fmla="val 9091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5" name="Shape 34"/>
          <p:cNvSpPr/>
          <p:nvPr/>
        </p:nvSpPr>
        <p:spPr>
          <a:xfrm>
            <a:off x="628650" y="5476875"/>
            <a:ext cx="0" cy="838200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</p:sp>
      <p:sp>
        <p:nvSpPr>
          <p:cNvPr id="56" name="Text 35"/>
          <p:cNvSpPr/>
          <p:nvPr/>
        </p:nvSpPr>
        <p:spPr>
          <a:xfrm>
            <a:off x="1004887" y="5629275"/>
            <a:ext cx="1063361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choice is clear: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When you partner with Dook Travels, you gain advantages that simply aren't available elsewhere in the market.</a:t>
            </a:r>
            <a:endParaRPr lang="en-US" sz="1350" dirty="0"/>
          </a:p>
        </p:txBody>
      </p:sp>
      <p:pic>
        <p:nvPicPr>
          <p:cNvPr id="57" name="Image 19" descr="/var/folders/1y/yzhkrds14j1gm67qjvlds8tm7vvy2b/T/icon-icon-xhki8zxpv-176776003076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0100" y="5667375"/>
            <a:ext cx="128588" cy="171450"/>
          </a:xfrm>
          <a:prstGeom prst="rect">
            <a:avLst/>
          </a:prstGeom>
        </p:spPr>
      </p:pic>
      <p:sp>
        <p:nvSpPr>
          <p:cNvPr id="58" name="Text 36"/>
          <p:cNvSpPr/>
          <p:nvPr/>
        </p:nvSpPr>
        <p:spPr>
          <a:xfrm>
            <a:off x="11676459" y="6467475"/>
            <a:ext cx="3156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9/12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2026-01-07T04:27:20Z</dcterms:created>
  <dcterms:modified xsi:type="dcterms:W3CDTF">2026-01-07T04:27:20Z</dcterms:modified>
</cp:coreProperties>
</file>